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305" r:id="rId6"/>
    <p:sldId id="297" r:id="rId7"/>
    <p:sldId id="298" r:id="rId8"/>
    <p:sldId id="299" r:id="rId9"/>
    <p:sldId id="307" r:id="rId10"/>
    <p:sldId id="308" r:id="rId11"/>
    <p:sldId id="309" r:id="rId12"/>
    <p:sldId id="300" r:id="rId13"/>
    <p:sldId id="302" r:id="rId14"/>
    <p:sldId id="303" r:id="rId15"/>
    <p:sldId id="304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3" autoAdjust="0"/>
    <p:restoredTop sz="94639" autoAdjust="0"/>
  </p:normalViewPr>
  <p:slideViewPr>
    <p:cSldViewPr snapToGrid="0">
      <p:cViewPr varScale="1">
        <p:scale>
          <a:sx n="121" d="100"/>
          <a:sy n="121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10/10/25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10/10/25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10/10/25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1986544"/>
            <a:ext cx="6457949" cy="1514475"/>
          </a:xfrm>
        </p:spPr>
        <p:txBody>
          <a:bodyPr>
            <a:normAutofit/>
          </a:bodyPr>
          <a:lstStyle/>
          <a:p>
            <a:pPr algn="just"/>
            <a:r>
              <a:rPr lang="it-IT" sz="2800" dirty="0">
                <a:solidFill>
                  <a:srgbClr val="304297"/>
                </a:solidFill>
              </a:rPr>
              <a:t>LA VLEKT NEL PERCORSO PRE-OPERATORIO: DALLA RIDUZIONE DEL RISCHIO ALLA MIGLIORE GESTIONE PERI-CHIRURGICA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8758" y="3998604"/>
            <a:ext cx="5492114" cy="131963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E79130"/>
                </a:solidFill>
              </a:rPr>
              <a:t>Dott. Andrea </a:t>
            </a:r>
            <a:r>
              <a:rPr lang="it-IT" b="1" dirty="0" err="1">
                <a:solidFill>
                  <a:srgbClr val="E79130"/>
                </a:solidFill>
              </a:rPr>
              <a:t>zaffuto</a:t>
            </a:r>
            <a:endParaRPr lang="it-IT" b="1" dirty="0">
              <a:solidFill>
                <a:srgbClr val="E79130"/>
              </a:solidFill>
            </a:endParaRPr>
          </a:p>
          <a:p>
            <a:pPr algn="ctr"/>
            <a:r>
              <a:rPr lang="it-IT" b="1" dirty="0">
                <a:solidFill>
                  <a:srgbClr val="E79130"/>
                </a:solidFill>
              </a:rPr>
              <a:t>Biologo nutrizionista - BRESCIA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548" y="874608"/>
            <a:ext cx="10320543" cy="771098"/>
          </a:xfrm>
        </p:spPr>
        <p:txBody>
          <a:bodyPr>
            <a:normAutofit/>
          </a:bodyPr>
          <a:lstStyle/>
          <a:p>
            <a:r>
              <a:rPr lang="it-IT" sz="3200" dirty="0"/>
              <a:t>IL RUOLO DEL NUTRIZIONISTA NEL TEAM MULTIDISCIPLINARE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Il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biologo nutrizionista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contribuisce alla 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riduzione del rischio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perioperatorio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attraverso:</a:t>
            </a:r>
          </a:p>
          <a:p>
            <a:pPr algn="l">
              <a:buFont typeface="+mj-lt"/>
              <a:buAutoNum type="arabicPeriod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Ottimizzazione nutrizionale mirata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(es. VLEKT) per ridurre volume epatico e grasso viscerale.</a:t>
            </a:r>
          </a:p>
          <a:p>
            <a:pPr algn="l">
              <a:buFont typeface="+mj-lt"/>
              <a:buAutoNum type="arabicPeriod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Stabilizzazione metabolica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(miglioramento glicemia, trigliceridi, infiammazione sistemica).</a:t>
            </a:r>
          </a:p>
          <a:p>
            <a:pPr algn="l">
              <a:buFont typeface="+mj-lt"/>
              <a:buAutoNum type="arabicPeriod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Educazione alimentare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pre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- e post-chirurgica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fondamentale per ridurre complicanze e favorire l’aderenza.</a:t>
            </a:r>
          </a:p>
          <a:p>
            <a:pPr algn="l">
              <a:buFont typeface="+mj-lt"/>
              <a:buAutoNum type="arabicPeriod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Coordinamento con il chirurgo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nella valutazione della sicurezza nutrizionale.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49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046058"/>
            <a:ext cx="11094721" cy="668442"/>
          </a:xfrm>
        </p:spPr>
        <p:txBody>
          <a:bodyPr>
            <a:normAutofit/>
          </a:bodyPr>
          <a:lstStyle/>
          <a:p>
            <a:r>
              <a:rPr lang="it-IT" sz="3200" dirty="0"/>
              <a:t>IMPATTO SULLA SICUREZZA PERIOPERATORIA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L’applicazione della VLEKT: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Riduce il rischio tecnico intraoperatorio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(fegato meno voluminoso, maggiore visibilità laparoscopica).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Abbassa il rischio anestesiologico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grazie al miglioramento respiratorio e metabolico.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Diminuisce l’infiammazione sistemica e lo stress ossidativo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favorendo un miglior decorso post-operatorio.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Preserva la massa magra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elemento chiave per la guarigione e la ripresa funzionale.</a:t>
            </a:r>
          </a:p>
        </p:txBody>
      </p:sp>
    </p:spTree>
    <p:extLst>
      <p:ext uri="{BB962C8B-B14F-4D97-AF65-F5344CB8AC3E}">
        <p14:creationId xmlns:p14="http://schemas.microsoft.com/office/powerpoint/2010/main" val="327774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 </a:t>
            </a:r>
            <a:r>
              <a:rPr lang="it-IT" b="1" dirty="0"/>
              <a:t>VLEKT preoperatoria di 30 giorni</a:t>
            </a:r>
            <a:r>
              <a:rPr lang="it-IT" dirty="0"/>
              <a:t> rappresenta una strategia </a:t>
            </a:r>
            <a:r>
              <a:rPr lang="it-IT" b="1" dirty="0"/>
              <a:t>sicura, rapida ed efficace</a:t>
            </a:r>
            <a:r>
              <a:rPr lang="it-IT" dirty="0"/>
              <a:t> per </a:t>
            </a:r>
            <a:r>
              <a:rPr lang="it-IT" b="1" dirty="0"/>
              <a:t>ridurre il rischio </a:t>
            </a:r>
            <a:r>
              <a:rPr lang="it-IT" b="1" dirty="0" err="1"/>
              <a:t>perioperatorio</a:t>
            </a:r>
            <a:r>
              <a:rPr lang="it-IT" dirty="0"/>
              <a:t> in pazienti con obesità severa candidati a sleeve </a:t>
            </a:r>
            <a:r>
              <a:rPr lang="it-IT" dirty="0" err="1"/>
              <a:t>gastrectomy</a:t>
            </a:r>
            <a:r>
              <a:rPr lang="it-IT" dirty="0"/>
              <a:t>.</a:t>
            </a:r>
          </a:p>
          <a:p>
            <a:r>
              <a:rPr lang="it-IT" dirty="0"/>
              <a:t>Migliora </a:t>
            </a:r>
            <a:r>
              <a:rPr lang="it-IT" b="1" dirty="0"/>
              <a:t>visibilità chirurgica, stabilità metabolica e sicurezza anestesiologica</a:t>
            </a:r>
            <a:r>
              <a:rPr lang="it-IT" dirty="0"/>
              <a:t>.</a:t>
            </a:r>
          </a:p>
          <a:p>
            <a:r>
              <a:rPr lang="it-IT" dirty="0"/>
              <a:t>Il </a:t>
            </a:r>
            <a:r>
              <a:rPr lang="it-IT" b="1" dirty="0"/>
              <a:t>biologo nutrizionista</a:t>
            </a:r>
            <a:r>
              <a:rPr lang="it-IT" dirty="0"/>
              <a:t> ha un ruolo cardine nel </a:t>
            </a:r>
            <a:r>
              <a:rPr lang="it-IT" b="1" dirty="0"/>
              <a:t>coordinamento nutrizionale integrato</a:t>
            </a:r>
            <a:r>
              <a:rPr lang="it-IT" dirty="0"/>
              <a:t>, dalla fase preoperatoria fino al follow-up post-chirurgico.</a:t>
            </a:r>
          </a:p>
          <a:p>
            <a:r>
              <a:rPr lang="it-IT" dirty="0"/>
              <a:t>L’approccio multidisciplinare garantisce </a:t>
            </a:r>
            <a:r>
              <a:rPr lang="it-IT" b="1" dirty="0"/>
              <a:t>migliori </a:t>
            </a:r>
            <a:r>
              <a:rPr lang="it-IT" b="1" dirty="0" err="1"/>
              <a:t>outcome</a:t>
            </a:r>
            <a:r>
              <a:rPr lang="it-IT" b="1" dirty="0"/>
              <a:t> clinici</a:t>
            </a:r>
            <a:r>
              <a:rPr lang="it-IT" dirty="0"/>
              <a:t> e riduzione delle complicanze.</a:t>
            </a:r>
          </a:p>
        </p:txBody>
      </p:sp>
    </p:spTree>
    <p:extLst>
      <p:ext uri="{BB962C8B-B14F-4D97-AF65-F5344CB8AC3E}">
        <p14:creationId xmlns:p14="http://schemas.microsoft.com/office/powerpoint/2010/main" val="36165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5BCFF-36BA-6584-F9DE-844ED6F3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388" y="1054949"/>
            <a:ext cx="10058400" cy="609600"/>
          </a:xfrm>
        </p:spPr>
        <p:txBody>
          <a:bodyPr>
            <a:normAutofit/>
          </a:bodyPr>
          <a:lstStyle/>
          <a:p>
            <a:r>
              <a:rPr lang="it-IT" sz="3200" dirty="0"/>
              <a:t>INQUADRAMENTO CLINICO-NUTRIZIONALE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59D3A-A072-AC48-5E48-9EA36846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88" y="1737360"/>
            <a:ext cx="10058400" cy="3760891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Valutazione preoperatoria: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anamnesi familiare </a:t>
            </a:r>
            <a:r>
              <a:rPr lang="it-IT" dirty="0"/>
              <a:t>(obesità, T2D, CVD, ipertensione arteriosa, dislipidemia, neoplasie, patologie tiroidee)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anamnesi fisiologica </a:t>
            </a:r>
            <a:r>
              <a:rPr lang="it-IT" dirty="0"/>
              <a:t>(contesto socio-familiare, ritmo sonno-veglia, attività fisica, andamento ponderale)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indagine alimentare </a:t>
            </a:r>
            <a:r>
              <a:rPr lang="it-IT" dirty="0"/>
              <a:t>(recall 24h, diario alimentare, comportamenti disfunzionali)</a:t>
            </a:r>
            <a:endParaRPr lang="it-IT" b="1" dirty="0"/>
          </a:p>
          <a:p>
            <a:pPr>
              <a:buFont typeface="Wingdings" pitchFamily="2" charset="2"/>
              <a:buChar char="Ø"/>
            </a:pPr>
            <a:r>
              <a:rPr lang="it-IT" b="1" dirty="0"/>
              <a:t>anamnesi patologica </a:t>
            </a:r>
            <a:r>
              <a:rPr lang="it-IT" dirty="0"/>
              <a:t>remota-prossima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esami ematochimici </a:t>
            </a:r>
            <a:r>
              <a:rPr lang="it-IT" dirty="0"/>
              <a:t>(emocromo, assetto metabolico, epatico, renale, nutrizionale-vitaminico, urine)</a:t>
            </a:r>
            <a:endParaRPr lang="it-IT" b="1" dirty="0"/>
          </a:p>
          <a:p>
            <a:pPr>
              <a:buFont typeface="Wingdings" pitchFamily="2" charset="2"/>
              <a:buChar char="Ø"/>
            </a:pPr>
            <a:r>
              <a:rPr lang="it-IT" b="1" dirty="0"/>
              <a:t>valutazione clinico-strumentale </a:t>
            </a:r>
            <a:r>
              <a:rPr lang="it-IT" dirty="0"/>
              <a:t>(antropometria, DXA, bia, </a:t>
            </a:r>
            <a:r>
              <a:rPr lang="it-IT" dirty="0" err="1"/>
              <a:t>handgrip</a:t>
            </a:r>
            <a:r>
              <a:rPr lang="it-IT" dirty="0"/>
              <a:t>, questionari per OSAS)</a:t>
            </a:r>
            <a:endParaRPr lang="it-IT" b="1" dirty="0"/>
          </a:p>
          <a:p>
            <a:pPr>
              <a:buFont typeface="Wingdings" pitchFamily="2" charset="2"/>
              <a:buChar char="Ø"/>
            </a:pPr>
            <a:r>
              <a:rPr lang="it-IT" b="1" dirty="0"/>
              <a:t>valutazione finale del team multidisciplinare</a:t>
            </a:r>
          </a:p>
        </p:txBody>
      </p:sp>
    </p:spTree>
    <p:extLst>
      <p:ext uri="{BB962C8B-B14F-4D97-AF65-F5344CB8AC3E}">
        <p14:creationId xmlns:p14="http://schemas.microsoft.com/office/powerpoint/2010/main" val="152267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9165"/>
            <a:ext cx="10058400" cy="737235"/>
          </a:xfrm>
        </p:spPr>
        <p:txBody>
          <a:bodyPr>
            <a:normAutofit/>
          </a:bodyPr>
          <a:lstStyle/>
          <a:p>
            <a:r>
              <a:rPr lang="it-IT" sz="3200" dirty="0"/>
              <a:t>CASO CLINICO: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862879"/>
            <a:ext cx="10058400" cy="3760891"/>
          </a:xfrm>
        </p:spPr>
        <p:txBody>
          <a:bodyPr>
            <a:noAutofit/>
          </a:bodyPr>
          <a:lstStyle/>
          <a:p>
            <a:pPr algn="l"/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Dati clinici iniziali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Età: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48 anni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Sesso: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maschio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Altezza: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172 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Peso: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126 kg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BMI: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42.6 kg/m² → </a:t>
            </a:r>
            <a:r>
              <a:rPr lang="it-IT" b="0" i="1" u="none" strike="noStrike" dirty="0">
                <a:solidFill>
                  <a:srgbClr val="000000"/>
                </a:solidFill>
                <a:effectLst/>
              </a:rPr>
              <a:t>obesità severa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Circonferenza vita: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130 cm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WHtR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0.76 (rischio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cardiometabolico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elevato)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73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ANAMNESI E OBIETTIVI: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Comorbidità:</a:t>
            </a:r>
            <a:r>
              <a:rPr lang="it-IT" dirty="0"/>
              <a:t> ipertensione arteriosa, dislipidemia, NAFLD, sindrome metabolica.</a:t>
            </a:r>
          </a:p>
          <a:p>
            <a:r>
              <a:rPr lang="it-IT" b="1" dirty="0"/>
              <a:t>Farmaci:</a:t>
            </a:r>
            <a:r>
              <a:rPr lang="it-IT" dirty="0"/>
              <a:t> ACE-inibitore, statina.</a:t>
            </a:r>
          </a:p>
          <a:p>
            <a:r>
              <a:rPr lang="it-IT" b="1" dirty="0"/>
              <a:t>Indicazione:</a:t>
            </a:r>
            <a:r>
              <a:rPr lang="it-IT" dirty="0"/>
              <a:t> idoneità alla chirurgia </a:t>
            </a:r>
            <a:r>
              <a:rPr lang="it-IT" dirty="0" err="1"/>
              <a:t>bariatrica</a:t>
            </a:r>
            <a:r>
              <a:rPr lang="it-IT" dirty="0"/>
              <a:t> (sleeve </a:t>
            </a:r>
            <a:r>
              <a:rPr lang="it-IT" dirty="0" err="1"/>
              <a:t>gastrectomy</a:t>
            </a:r>
            <a:r>
              <a:rPr lang="it-IT" dirty="0"/>
              <a:t>).</a:t>
            </a:r>
          </a:p>
          <a:p>
            <a:r>
              <a:rPr lang="it-IT" b="1" dirty="0"/>
              <a:t>Obiettivo preoperatorio (30 giorni):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Ridurre il </a:t>
            </a:r>
            <a:r>
              <a:rPr lang="it-IT" b="1" dirty="0"/>
              <a:t>volume epatico e il grasso viscerale</a:t>
            </a:r>
            <a:r>
              <a:rPr lang="it-IT" dirty="0"/>
              <a:t>, per migliorare l’accesso laparoscopico e garantire maggiore sicurezza chirurgica.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Ottimizzare i </a:t>
            </a:r>
            <a:r>
              <a:rPr lang="it-IT" b="1" dirty="0"/>
              <a:t>parametri metabolici e infiammatori</a:t>
            </a:r>
            <a:r>
              <a:rPr lang="it-IT" dirty="0"/>
              <a:t> per ridurre complicanze anestesiologiche e post-operatorie.</a:t>
            </a:r>
          </a:p>
        </p:txBody>
      </p:sp>
    </p:spTree>
    <p:extLst>
      <p:ext uri="{BB962C8B-B14F-4D97-AF65-F5344CB8AC3E}">
        <p14:creationId xmlns:p14="http://schemas.microsoft.com/office/powerpoint/2010/main" val="106928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INTERVENTO NUTRIZIONALE: VLEKT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E0024-50DB-F2CD-5889-315E2B1F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15161"/>
            <a:ext cx="10058400" cy="3760891"/>
          </a:xfrm>
        </p:spPr>
        <p:txBody>
          <a:bodyPr>
            <a:normAutofit lnSpcReduction="10000"/>
          </a:bodyPr>
          <a:lstStyle/>
          <a:p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Very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Low Energy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Ketogenic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Therapy (</a:t>
            </a:r>
            <a:r>
              <a:rPr lang="it-IT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VLEKT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</a:p>
          <a:p>
            <a:pPr algn="l"/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Durata: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4 settimane</a:t>
            </a:r>
            <a:br>
              <a:rPr lang="it-IT" b="0" i="0" u="none" strike="noStrike" dirty="0">
                <a:solidFill>
                  <a:srgbClr val="000000"/>
                </a:solidFill>
                <a:effectLst/>
              </a:rPr>
            </a:b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Apporto calorico: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500–800 kcal/die</a:t>
            </a:r>
            <a:br>
              <a:rPr lang="it-IT" b="0" i="0" u="none" strike="noStrike" dirty="0">
                <a:solidFill>
                  <a:srgbClr val="000000"/>
                </a:solidFill>
                <a:effectLst/>
              </a:rPr>
            </a:br>
            <a:r>
              <a:rPr lang="it-IT" b="1" dirty="0">
                <a:solidFill>
                  <a:srgbClr val="000000"/>
                </a:solidFill>
              </a:rPr>
              <a:t>Composizione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Proteine: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1–1.5 g/kg peso ideale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Carboidrati: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&lt;50 g/die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Grassi: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15-30 g/die (prevalenza mono- e polinsaturi)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Integrazione: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multivitaminico, elettroliti (Na+, K+, Mg++, Ca++), omega-3, fibra solubile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Monitoraggio: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 clinico, biochimico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24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559D3A-A072-AC48-5E48-9EA36846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4201"/>
            <a:ext cx="10058400" cy="3760891"/>
          </a:xfrm>
        </p:spPr>
        <p:txBody>
          <a:bodyPr/>
          <a:lstStyle/>
          <a:p>
            <a:r>
              <a:rPr lang="it-IT" b="1" dirty="0"/>
              <a:t>protocolli specifici </a:t>
            </a:r>
            <a:r>
              <a:rPr lang="it-IT" dirty="0" err="1"/>
              <a:t>pre</a:t>
            </a:r>
            <a:r>
              <a:rPr lang="it-IT" dirty="0"/>
              <a:t>-chirurgia </a:t>
            </a:r>
            <a:r>
              <a:rPr lang="it-IT" dirty="0" err="1"/>
              <a:t>bariatrica</a:t>
            </a:r>
            <a:r>
              <a:rPr lang="it-IT" dirty="0"/>
              <a:t> (pasti sostitutivi bilanciati e standardizzati nel rapporto macronutrienti)</a:t>
            </a:r>
          </a:p>
          <a:p>
            <a:r>
              <a:rPr lang="it-IT" dirty="0"/>
              <a:t>calo ponderale determinato da </a:t>
            </a:r>
            <a:r>
              <a:rPr lang="it-IT" b="1" dirty="0"/>
              <a:t>β-ossidazione acidi grassi </a:t>
            </a:r>
            <a:r>
              <a:rPr lang="it-IT" dirty="0"/>
              <a:t>e </a:t>
            </a:r>
            <a:r>
              <a:rPr lang="it-IT" b="1" dirty="0"/>
              <a:t>chetogenesi</a:t>
            </a:r>
            <a:r>
              <a:rPr lang="it-IT" dirty="0"/>
              <a:t> controllata</a:t>
            </a:r>
          </a:p>
          <a:p>
            <a:r>
              <a:rPr lang="it-IT" b="1" dirty="0"/>
              <a:t>azione saziante </a:t>
            </a:r>
            <a:r>
              <a:rPr lang="it-IT" dirty="0"/>
              <a:t>corpi chetonici</a:t>
            </a:r>
          </a:p>
          <a:p>
            <a:r>
              <a:rPr lang="it-IT" b="1" dirty="0"/>
              <a:t>riduzione volume epatico</a:t>
            </a:r>
            <a:r>
              <a:rPr lang="it-IT" dirty="0"/>
              <a:t>: almeno 10% (2-4 settimane dietoterapia)</a:t>
            </a:r>
          </a:p>
          <a:p>
            <a:r>
              <a:rPr lang="it-IT" b="1" dirty="0"/>
              <a:t>calo ponderale</a:t>
            </a:r>
            <a:r>
              <a:rPr lang="it-IT" dirty="0"/>
              <a:t>: almeno 5% (2-4 settimane dietoterapia)</a:t>
            </a:r>
          </a:p>
          <a:p>
            <a:r>
              <a:rPr lang="it-IT" b="1" dirty="0"/>
              <a:t>controindicazioni</a:t>
            </a:r>
            <a:r>
              <a:rPr lang="it-IT" dirty="0"/>
              <a:t> dieta chetogenica: T1D, T2D in cura con con SGLT2, gravidanza e allattamento, </a:t>
            </a:r>
            <a:r>
              <a:rPr lang="it-IT" dirty="0" err="1"/>
              <a:t>insuff.renale</a:t>
            </a:r>
            <a:r>
              <a:rPr lang="it-IT" dirty="0"/>
              <a:t>-epatica-cardiaca-respiratoria, disturbi comportamento alimentare, pazienti fragili e/o anziani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95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4AFEF-140E-34A2-233F-B41A1785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PROTOCOLLO VLEKT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21702-A96B-71F6-3DC8-6C620E333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88" y="1737360"/>
            <a:ext cx="1005840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/>
              <a:t>Dieta fortemente ipocalorica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Monitoraggio profilo clinico e nutrizionale paziente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Proteine ad alto valore biologico (4-5 volte al giorno): naturali o pasti </a:t>
            </a:r>
            <a:r>
              <a:rPr lang="it-IT" dirty="0" err="1"/>
              <a:t>sotitutivi</a:t>
            </a:r>
            <a:endParaRPr lang="it-IT" dirty="0"/>
          </a:p>
          <a:p>
            <a:pPr>
              <a:buFont typeface="Wingdings" pitchFamily="2" charset="2"/>
              <a:buChar char="ü"/>
            </a:pPr>
            <a:r>
              <a:rPr lang="it-IT" dirty="0"/>
              <a:t>Verdure a basso contenuto di zuccheri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Obbligatorio integrare micronutrienti (es. </a:t>
            </a:r>
            <a:r>
              <a:rPr lang="it-IT" dirty="0" err="1"/>
              <a:t>vit</a:t>
            </a:r>
            <a:r>
              <a:rPr lang="it-IT" dirty="0"/>
              <a:t>. gruppo B-C-E-sali minerali)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Adeguata idratazione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82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D89DB-5330-EFB6-52B4-C3447016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388" y="1752601"/>
            <a:ext cx="10058400" cy="3760891"/>
          </a:xfrm>
        </p:spPr>
        <p:txBody>
          <a:bodyPr/>
          <a:lstStyle/>
          <a:p>
            <a:r>
              <a:rPr lang="it-IT" dirty="0"/>
              <a:t>REINTRODUZIONE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Dieta ipocalorica (non chetogenica)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Reintroduzione graduale e progressivo alimenti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Carboidrati reintrodotti seguendo indice glicemico (prima la frutta, poi latticini, legumi, cereali)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Aumento graduale apporto calorico (fino 1200 kcal/die)</a:t>
            </a:r>
          </a:p>
          <a:p>
            <a:pPr>
              <a:buFont typeface="Wingdings" pitchFamily="2" charset="2"/>
              <a:buChar char="ü"/>
            </a:pPr>
            <a:r>
              <a:rPr lang="it-IT" dirty="0"/>
              <a:t>Ultima fase: dieta ipocalorica 1400 kcal/die con introduzione di cereali integrali e legumi</a:t>
            </a:r>
          </a:p>
        </p:txBody>
      </p:sp>
    </p:spTree>
    <p:extLst>
      <p:ext uri="{BB962C8B-B14F-4D97-AF65-F5344CB8AC3E}">
        <p14:creationId xmlns:p14="http://schemas.microsoft.com/office/powerpoint/2010/main" val="427274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F956C-6CEB-99EA-744D-8673C881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21853"/>
            <a:ext cx="10027920" cy="741937"/>
          </a:xfrm>
        </p:spPr>
        <p:txBody>
          <a:bodyPr>
            <a:normAutofit/>
          </a:bodyPr>
          <a:lstStyle/>
          <a:p>
            <a:r>
              <a:rPr lang="it-IT" sz="3200" dirty="0"/>
              <a:t>RISULTATI DOPO 30 GIORNI: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09AB1FB-DEEC-7AB0-BE14-510618432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77348"/>
              </p:ext>
            </p:extLst>
          </p:nvPr>
        </p:nvGraphicFramePr>
        <p:xfrm>
          <a:off x="1066800" y="1737360"/>
          <a:ext cx="9790254" cy="2926080"/>
        </p:xfrm>
        <a:graphic>
          <a:graphicData uri="http://schemas.openxmlformats.org/drawingml/2006/table">
            <a:tbl>
              <a:tblPr/>
              <a:tblGrid>
                <a:gridCol w="3263418">
                  <a:extLst>
                    <a:ext uri="{9D8B030D-6E8A-4147-A177-3AD203B41FA5}">
                      <a16:colId xmlns:a16="http://schemas.microsoft.com/office/drawing/2014/main" val="2563111739"/>
                    </a:ext>
                  </a:extLst>
                </a:gridCol>
                <a:gridCol w="3263418">
                  <a:extLst>
                    <a:ext uri="{9D8B030D-6E8A-4147-A177-3AD203B41FA5}">
                      <a16:colId xmlns:a16="http://schemas.microsoft.com/office/drawing/2014/main" val="248038731"/>
                    </a:ext>
                  </a:extLst>
                </a:gridCol>
                <a:gridCol w="3263418">
                  <a:extLst>
                    <a:ext uri="{9D8B030D-6E8A-4147-A177-3AD203B41FA5}">
                      <a16:colId xmlns:a16="http://schemas.microsoft.com/office/drawing/2014/main" val="1864314644"/>
                    </a:ext>
                  </a:extLst>
                </a:gridCol>
              </a:tblGrid>
              <a:tr h="362439">
                <a:tc>
                  <a:txBody>
                    <a:bodyPr/>
                    <a:lstStyle/>
                    <a:p>
                      <a:r>
                        <a:rPr lang="it-IT" b="1" dirty="0"/>
                        <a:t>Parametro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Basale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30 gg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510710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/>
                        <a:t>Peso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126 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120.5 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61674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 b="0" dirty="0"/>
                        <a:t>BMI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42.6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/>
                        <a:t>40.7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40773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/>
                        <a:t>Circonferenza vita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130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/>
                        <a:t>120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198510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/>
                        <a:t>Glicemia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112 mg/</a:t>
                      </a:r>
                      <a:r>
                        <a:rPr lang="it-IT" dirty="0" err="1"/>
                        <a:t>dL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95 mg/</a:t>
                      </a:r>
                      <a:r>
                        <a:rPr lang="it-IT" dirty="0" err="1"/>
                        <a:t>dL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15575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/>
                        <a:t>Trigliceridi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 mg/</a:t>
                      </a:r>
                      <a:r>
                        <a:rPr lang="it-IT" dirty="0" err="1"/>
                        <a:t>dL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161 mg/</a:t>
                      </a:r>
                      <a:r>
                        <a:rPr lang="it-IT" dirty="0" err="1"/>
                        <a:t>dL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096625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r>
                        <a:rPr lang="it-IT"/>
                        <a:t>AST/ALT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55/68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42/53 U/L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27813"/>
                  </a:ext>
                </a:extLst>
              </a:tr>
              <a:tr h="36243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8809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B41512-922A-9321-8418-781CC6C59AFA}"/>
              </a:ext>
            </a:extLst>
          </p:cNvPr>
          <p:cNvSpPr txBox="1"/>
          <p:nvPr/>
        </p:nvSpPr>
        <p:spPr>
          <a:xfrm>
            <a:off x="1066800" y="4715526"/>
            <a:ext cx="9274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Perdita di peso: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−5.5 kg (−4,3%)</a:t>
            </a:r>
            <a:br>
              <a:rPr lang="it-IT" dirty="0"/>
            </a:b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WHtR</a:t>
            </a:r>
            <a:r>
              <a:rPr lang="it-IT" dirty="0">
                <a:solidFill>
                  <a:srgbClr val="000000"/>
                </a:solidFill>
                <a:latin typeface="-webkit-standard"/>
              </a:rPr>
              <a:t>: da 0,76 a 0,69</a:t>
            </a:r>
            <a:br>
              <a:rPr lang="it-IT" dirty="0"/>
            </a:b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Tolleranza: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buona, senza eventi avversi.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085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261</TotalTime>
  <Words>768</Words>
  <Application>Microsoft Macintosh PowerPoint</Application>
  <PresentationFormat>Widescreen</PresentationFormat>
  <Paragraphs>97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-webkit-standard</vt:lpstr>
      <vt:lpstr>Arial</vt:lpstr>
      <vt:lpstr>Calibri</vt:lpstr>
      <vt:lpstr>Wingdings</vt:lpstr>
      <vt:lpstr>RetrospectVTI</vt:lpstr>
      <vt:lpstr>LA VLEKT NEL PERCORSO PRE-OPERATORIO: DALLA RIDUZIONE DEL RISCHIO ALLA MIGLIORE GESTIONE PERI-CHIRURGICA</vt:lpstr>
      <vt:lpstr>INQUADRAMENTO CLINICO-NUTRIZIONALE</vt:lpstr>
      <vt:lpstr>CASO CLINICO:</vt:lpstr>
      <vt:lpstr>ANAMNESI E OBIETTIVI:</vt:lpstr>
      <vt:lpstr>INTERVENTO NUTRIZIONALE: VLEKT</vt:lpstr>
      <vt:lpstr>Presentazione standard di PowerPoint</vt:lpstr>
      <vt:lpstr>PROTOCOLLO VLEKT</vt:lpstr>
      <vt:lpstr>Presentazione standard di PowerPoint</vt:lpstr>
      <vt:lpstr>RISULTATI DOPO 30 GIORNI:</vt:lpstr>
      <vt:lpstr>IL RUOLO DEL NUTRIZIONISTA NEL TEAM MULTIDISCIPLINARE</vt:lpstr>
      <vt:lpstr>IMPATTO SULLA SICUREZZA PERIOPERATORIA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Andrea Zaffuto</cp:lastModifiedBy>
  <cp:revision>30</cp:revision>
  <dcterms:created xsi:type="dcterms:W3CDTF">2022-02-27T17:36:31Z</dcterms:created>
  <dcterms:modified xsi:type="dcterms:W3CDTF">2025-10-10T10:00:40Z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